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4" r:id="rId4"/>
    <p:sldId id="265" r:id="rId5"/>
    <p:sldId id="266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34AF17-9996-03A0-6D04-F5D98FEC7B4E}" v="134" dt="2024-02-11T15:54:20.285"/>
    <p1510:client id="{91618DD9-B44A-454B-99C1-3C15CE4D0710}" v="706" dt="2024-02-11T14:26:23.823"/>
    <p1510:client id="{B6C0A067-4703-C218-032E-8B5CCCC59115}" v="96" dt="2024-02-11T14:42:25.8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mirzarahim/introduction-to-pca-image-compression-example" TargetMode="External"/><Relationship Id="rId2" Type="http://schemas.openxmlformats.org/officeDocument/2006/relationships/hyperlink" Target="https://www.geeksforgeeks.org/image-compression-using-k-means-clustering/" TargetMode="External"/><Relationship Id="rId1" Type="http://schemas.openxmlformats.org/officeDocument/2006/relationships/hyperlink" Target="https://towardsdatascience.com/image-compression-using-k-means-clustering-aa0c91bb0eeb" TargetMode="External"/><Relationship Id="rId4" Type="http://schemas.openxmlformats.org/officeDocument/2006/relationships/hyperlink" Target="https://www.print-driver.com/stories/huffman-coding-jpeg" TargetMode="External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int-driver.com/stories/huffman-coding-jpeg" TargetMode="External"/><Relationship Id="rId2" Type="http://schemas.openxmlformats.org/officeDocument/2006/relationships/hyperlink" Target="https://www.geeksforgeeks.org/image-compression-using-k-means-clustering/" TargetMode="External"/><Relationship Id="rId1" Type="http://schemas.openxmlformats.org/officeDocument/2006/relationships/hyperlink" Target="https://towardsdatascience.com/image-compression-using-k-means-clustering-aa0c91bb0eeb" TargetMode="External"/><Relationship Id="rId4" Type="http://schemas.openxmlformats.org/officeDocument/2006/relationships/hyperlink" Target="https://www.kaggle.com/code/mirzarahim/introduction-to-pca-image-compression-example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882949-F011-423B-ABDF-F2F21701D006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DE0DAD5-AD2F-4EFB-BF1D-988C86236277}">
      <dgm:prSet/>
      <dgm:spPr/>
      <dgm:t>
        <a:bodyPr/>
        <a:lstStyle/>
        <a:p>
          <a:pPr>
            <a:defRPr cap="all"/>
          </a:pPr>
          <a:r>
            <a:rPr lang="en-US"/>
            <a:t>Implement each image compression technique in Python.</a:t>
          </a:r>
        </a:p>
      </dgm:t>
    </dgm:pt>
    <dgm:pt modelId="{CFDFC74D-3416-4CEF-AF22-1AE1D57B0507}" type="parTrans" cxnId="{C06C3BDF-F678-434C-9B65-DC55AF25D43E}">
      <dgm:prSet/>
      <dgm:spPr/>
      <dgm:t>
        <a:bodyPr/>
        <a:lstStyle/>
        <a:p>
          <a:endParaRPr lang="en-US"/>
        </a:p>
      </dgm:t>
    </dgm:pt>
    <dgm:pt modelId="{FF87BD88-849B-48B0-8749-BE5C1B5BEFD9}" type="sibTrans" cxnId="{C06C3BDF-F678-434C-9B65-DC55AF25D43E}">
      <dgm:prSet/>
      <dgm:spPr/>
      <dgm:t>
        <a:bodyPr/>
        <a:lstStyle/>
        <a:p>
          <a:endParaRPr lang="en-US"/>
        </a:p>
      </dgm:t>
    </dgm:pt>
    <dgm:pt modelId="{B445373C-DA6C-4352-A97C-1DD998EE78F7}">
      <dgm:prSet/>
      <dgm:spPr/>
      <dgm:t>
        <a:bodyPr/>
        <a:lstStyle/>
        <a:p>
          <a:pPr>
            <a:defRPr cap="all"/>
          </a:pPr>
          <a:r>
            <a:rPr lang="en-US"/>
            <a:t>Load images with varying characteristics (size, complexity, color depth).</a:t>
          </a:r>
        </a:p>
      </dgm:t>
    </dgm:pt>
    <dgm:pt modelId="{EABDEF71-D6E6-412F-90F3-A27C2B3A26E8}" type="parTrans" cxnId="{0E7AFE5A-D986-44FA-A7BA-A668033799DC}">
      <dgm:prSet/>
      <dgm:spPr/>
      <dgm:t>
        <a:bodyPr/>
        <a:lstStyle/>
        <a:p>
          <a:endParaRPr lang="en-US"/>
        </a:p>
      </dgm:t>
    </dgm:pt>
    <dgm:pt modelId="{1B1872E3-0D40-45AC-92CD-727378185DCC}" type="sibTrans" cxnId="{0E7AFE5A-D986-44FA-A7BA-A668033799DC}">
      <dgm:prSet/>
      <dgm:spPr/>
      <dgm:t>
        <a:bodyPr/>
        <a:lstStyle/>
        <a:p>
          <a:endParaRPr lang="en-US"/>
        </a:p>
      </dgm:t>
    </dgm:pt>
    <dgm:pt modelId="{C43D7B64-B28F-4838-86E6-12A5BA0F2988}">
      <dgm:prSet/>
      <dgm:spPr/>
      <dgm:t>
        <a:bodyPr/>
        <a:lstStyle/>
        <a:p>
          <a:pPr>
            <a:defRPr cap="all"/>
          </a:pPr>
          <a:r>
            <a:rPr lang="en-US"/>
            <a:t>Apply each compression technique to the dataset and measure compression ratio, image quality metrics, and computational time.</a:t>
          </a:r>
        </a:p>
      </dgm:t>
    </dgm:pt>
    <dgm:pt modelId="{995D06E8-92D9-4485-A341-68DC7E0084A1}" type="parTrans" cxnId="{43B45EB2-1FD8-4320-9FA6-E4FB4C97228A}">
      <dgm:prSet/>
      <dgm:spPr/>
      <dgm:t>
        <a:bodyPr/>
        <a:lstStyle/>
        <a:p>
          <a:endParaRPr lang="en-US"/>
        </a:p>
      </dgm:t>
    </dgm:pt>
    <dgm:pt modelId="{CAA74175-7BD1-45CB-A477-50E6071322D4}" type="sibTrans" cxnId="{43B45EB2-1FD8-4320-9FA6-E4FB4C97228A}">
      <dgm:prSet/>
      <dgm:spPr/>
      <dgm:t>
        <a:bodyPr/>
        <a:lstStyle/>
        <a:p>
          <a:endParaRPr lang="en-US"/>
        </a:p>
      </dgm:t>
    </dgm:pt>
    <dgm:pt modelId="{0023444B-2AD2-4DF4-9041-6FEB43D6FE09}">
      <dgm:prSet/>
      <dgm:spPr/>
      <dgm:t>
        <a:bodyPr/>
        <a:lstStyle/>
        <a:p>
          <a:pPr>
            <a:defRPr cap="all"/>
          </a:pPr>
          <a:r>
            <a:rPr lang="en-US"/>
            <a:t>Analyze and compare the results to identify strengths and weaknesses of each technique.</a:t>
          </a:r>
        </a:p>
      </dgm:t>
    </dgm:pt>
    <dgm:pt modelId="{23CF6E74-641F-481C-8C3B-51B71CEC5DFA}" type="parTrans" cxnId="{C2532A28-35D2-4D4B-A579-C9F2D9006F11}">
      <dgm:prSet/>
      <dgm:spPr/>
      <dgm:t>
        <a:bodyPr/>
        <a:lstStyle/>
        <a:p>
          <a:endParaRPr lang="en-US"/>
        </a:p>
      </dgm:t>
    </dgm:pt>
    <dgm:pt modelId="{572B2309-544D-4202-8E1D-655AA1364DCB}" type="sibTrans" cxnId="{C2532A28-35D2-4D4B-A579-C9F2D9006F11}">
      <dgm:prSet/>
      <dgm:spPr/>
      <dgm:t>
        <a:bodyPr/>
        <a:lstStyle/>
        <a:p>
          <a:endParaRPr lang="en-US"/>
        </a:p>
      </dgm:t>
    </dgm:pt>
    <dgm:pt modelId="{3BD94217-76CF-4A8E-903B-323D48AEB1F9}" type="pres">
      <dgm:prSet presAssocID="{AD882949-F011-423B-ABDF-F2F21701D006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F93CD5D-57FC-4A1F-9218-464D2B10D041}" type="pres">
      <dgm:prSet presAssocID="{EDE0DAD5-AD2F-4EFB-BF1D-988C86236277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217A1D-B2EE-46A1-9F97-E0D3DAAF89F0}" type="pres">
      <dgm:prSet presAssocID="{FF87BD88-849B-48B0-8749-BE5C1B5BEFD9}" presName="sibTrans" presStyleLbl="sibTrans1D1" presStyleIdx="0" presStyleCnt="3"/>
      <dgm:spPr/>
      <dgm:t>
        <a:bodyPr/>
        <a:lstStyle/>
        <a:p>
          <a:endParaRPr lang="en-US"/>
        </a:p>
      </dgm:t>
    </dgm:pt>
    <dgm:pt modelId="{2862FBE1-8F1D-4EDA-955C-DCF7AA19E988}" type="pres">
      <dgm:prSet presAssocID="{FF87BD88-849B-48B0-8749-BE5C1B5BEFD9}" presName="connectorText" presStyleLbl="sibTrans1D1" presStyleIdx="0" presStyleCnt="3"/>
      <dgm:spPr/>
      <dgm:t>
        <a:bodyPr/>
        <a:lstStyle/>
        <a:p>
          <a:endParaRPr lang="en-US"/>
        </a:p>
      </dgm:t>
    </dgm:pt>
    <dgm:pt modelId="{65AF1DAC-1A22-4C97-96F5-8B8AC226F01E}" type="pres">
      <dgm:prSet presAssocID="{B445373C-DA6C-4352-A97C-1DD998EE78F7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4E8B4D-71D9-4F7B-A654-E893B6943248}" type="pres">
      <dgm:prSet presAssocID="{1B1872E3-0D40-45AC-92CD-727378185DCC}" presName="sibTrans" presStyleLbl="sibTrans1D1" presStyleIdx="1" presStyleCnt="3"/>
      <dgm:spPr/>
      <dgm:t>
        <a:bodyPr/>
        <a:lstStyle/>
        <a:p>
          <a:endParaRPr lang="en-US"/>
        </a:p>
      </dgm:t>
    </dgm:pt>
    <dgm:pt modelId="{C02F6367-3BD7-4F10-BD18-B85B002D9A75}" type="pres">
      <dgm:prSet presAssocID="{1B1872E3-0D40-45AC-92CD-727378185DCC}" presName="connectorText" presStyleLbl="sibTrans1D1" presStyleIdx="1" presStyleCnt="3"/>
      <dgm:spPr/>
      <dgm:t>
        <a:bodyPr/>
        <a:lstStyle/>
        <a:p>
          <a:endParaRPr lang="en-US"/>
        </a:p>
      </dgm:t>
    </dgm:pt>
    <dgm:pt modelId="{5F1782D4-7930-413E-A462-86A9FD6B8E84}" type="pres">
      <dgm:prSet presAssocID="{C43D7B64-B28F-4838-86E6-12A5BA0F2988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AC38C1-6773-449D-8910-530F689BA052}" type="pres">
      <dgm:prSet presAssocID="{CAA74175-7BD1-45CB-A477-50E6071322D4}" presName="sibTrans" presStyleLbl="sibTrans1D1" presStyleIdx="2" presStyleCnt="3"/>
      <dgm:spPr/>
      <dgm:t>
        <a:bodyPr/>
        <a:lstStyle/>
        <a:p>
          <a:endParaRPr lang="en-US"/>
        </a:p>
      </dgm:t>
    </dgm:pt>
    <dgm:pt modelId="{A72391AF-02AC-4CF0-B5D1-8D838F5AF5A6}" type="pres">
      <dgm:prSet presAssocID="{CAA74175-7BD1-45CB-A477-50E6071322D4}" presName="connectorText" presStyleLbl="sibTrans1D1" presStyleIdx="2" presStyleCnt="3"/>
      <dgm:spPr/>
      <dgm:t>
        <a:bodyPr/>
        <a:lstStyle/>
        <a:p>
          <a:endParaRPr lang="en-US"/>
        </a:p>
      </dgm:t>
    </dgm:pt>
    <dgm:pt modelId="{79B2581E-1AC9-4F4B-AA81-D1DCF2B76901}" type="pres">
      <dgm:prSet presAssocID="{0023444B-2AD2-4DF4-9041-6FEB43D6FE09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2CF58A9-94DE-41CF-9C16-B289732CE169}" type="presOf" srcId="{EDE0DAD5-AD2F-4EFB-BF1D-988C86236277}" destId="{BF93CD5D-57FC-4A1F-9218-464D2B10D041}" srcOrd="0" destOrd="0" presId="urn:microsoft.com/office/officeart/2016/7/layout/RepeatingBendingProcessNew"/>
    <dgm:cxn modelId="{0E7AFE5A-D986-44FA-A7BA-A668033799DC}" srcId="{AD882949-F011-423B-ABDF-F2F21701D006}" destId="{B445373C-DA6C-4352-A97C-1DD998EE78F7}" srcOrd="1" destOrd="0" parTransId="{EABDEF71-D6E6-412F-90F3-A27C2B3A26E8}" sibTransId="{1B1872E3-0D40-45AC-92CD-727378185DCC}"/>
    <dgm:cxn modelId="{72839A8A-2DD0-4794-8AC9-FF97CC1D1D91}" type="presOf" srcId="{AD882949-F011-423B-ABDF-F2F21701D006}" destId="{3BD94217-76CF-4A8E-903B-323D48AEB1F9}" srcOrd="0" destOrd="0" presId="urn:microsoft.com/office/officeart/2016/7/layout/RepeatingBendingProcessNew"/>
    <dgm:cxn modelId="{0D0E8ECC-EB7F-4AEC-B0CB-7DFF345C4119}" type="presOf" srcId="{CAA74175-7BD1-45CB-A477-50E6071322D4}" destId="{A72391AF-02AC-4CF0-B5D1-8D838F5AF5A6}" srcOrd="1" destOrd="0" presId="urn:microsoft.com/office/officeart/2016/7/layout/RepeatingBendingProcessNew"/>
    <dgm:cxn modelId="{43B45EB2-1FD8-4320-9FA6-E4FB4C97228A}" srcId="{AD882949-F011-423B-ABDF-F2F21701D006}" destId="{C43D7B64-B28F-4838-86E6-12A5BA0F2988}" srcOrd="2" destOrd="0" parTransId="{995D06E8-92D9-4485-A341-68DC7E0084A1}" sibTransId="{CAA74175-7BD1-45CB-A477-50E6071322D4}"/>
    <dgm:cxn modelId="{365057CD-B3E3-4D1F-96E1-7D46E721AF9C}" type="presOf" srcId="{CAA74175-7BD1-45CB-A477-50E6071322D4}" destId="{09AC38C1-6773-449D-8910-530F689BA052}" srcOrd="0" destOrd="0" presId="urn:microsoft.com/office/officeart/2016/7/layout/RepeatingBendingProcessNew"/>
    <dgm:cxn modelId="{7CBCC325-90A5-4C01-8476-1A84A9FFE9DE}" type="presOf" srcId="{1B1872E3-0D40-45AC-92CD-727378185DCC}" destId="{C02F6367-3BD7-4F10-BD18-B85B002D9A75}" srcOrd="1" destOrd="0" presId="urn:microsoft.com/office/officeart/2016/7/layout/RepeatingBendingProcessNew"/>
    <dgm:cxn modelId="{7FFACC0C-4ECC-4C0E-88FE-7A41D4ECE563}" type="presOf" srcId="{0023444B-2AD2-4DF4-9041-6FEB43D6FE09}" destId="{79B2581E-1AC9-4F4B-AA81-D1DCF2B76901}" srcOrd="0" destOrd="0" presId="urn:microsoft.com/office/officeart/2016/7/layout/RepeatingBendingProcessNew"/>
    <dgm:cxn modelId="{400F8CC4-B307-4C09-8D9C-AA5401B2FEDC}" type="presOf" srcId="{FF87BD88-849B-48B0-8749-BE5C1B5BEFD9}" destId="{31217A1D-B2EE-46A1-9F97-E0D3DAAF89F0}" srcOrd="0" destOrd="0" presId="urn:microsoft.com/office/officeart/2016/7/layout/RepeatingBendingProcessNew"/>
    <dgm:cxn modelId="{C2532A28-35D2-4D4B-A579-C9F2D9006F11}" srcId="{AD882949-F011-423B-ABDF-F2F21701D006}" destId="{0023444B-2AD2-4DF4-9041-6FEB43D6FE09}" srcOrd="3" destOrd="0" parTransId="{23CF6E74-641F-481C-8C3B-51B71CEC5DFA}" sibTransId="{572B2309-544D-4202-8E1D-655AA1364DCB}"/>
    <dgm:cxn modelId="{C734B690-B020-41FF-8C3A-AFD5CA07DA32}" type="presOf" srcId="{B445373C-DA6C-4352-A97C-1DD998EE78F7}" destId="{65AF1DAC-1A22-4C97-96F5-8B8AC226F01E}" srcOrd="0" destOrd="0" presId="urn:microsoft.com/office/officeart/2016/7/layout/RepeatingBendingProcessNew"/>
    <dgm:cxn modelId="{0EA7F12C-A84B-4D55-804B-5CBCEC998BB7}" type="presOf" srcId="{FF87BD88-849B-48B0-8749-BE5C1B5BEFD9}" destId="{2862FBE1-8F1D-4EDA-955C-DCF7AA19E988}" srcOrd="1" destOrd="0" presId="urn:microsoft.com/office/officeart/2016/7/layout/RepeatingBendingProcessNew"/>
    <dgm:cxn modelId="{C06C3BDF-F678-434C-9B65-DC55AF25D43E}" srcId="{AD882949-F011-423B-ABDF-F2F21701D006}" destId="{EDE0DAD5-AD2F-4EFB-BF1D-988C86236277}" srcOrd="0" destOrd="0" parTransId="{CFDFC74D-3416-4CEF-AF22-1AE1D57B0507}" sibTransId="{FF87BD88-849B-48B0-8749-BE5C1B5BEFD9}"/>
    <dgm:cxn modelId="{0B748C1D-D419-490C-9446-E8ED7FB11C15}" type="presOf" srcId="{C43D7B64-B28F-4838-86E6-12A5BA0F2988}" destId="{5F1782D4-7930-413E-A462-86A9FD6B8E84}" srcOrd="0" destOrd="0" presId="urn:microsoft.com/office/officeart/2016/7/layout/RepeatingBendingProcessNew"/>
    <dgm:cxn modelId="{488C73CA-45B6-4472-BC6D-4F9189EEF192}" type="presOf" srcId="{1B1872E3-0D40-45AC-92CD-727378185DCC}" destId="{384E8B4D-71D9-4F7B-A654-E893B6943248}" srcOrd="0" destOrd="0" presId="urn:microsoft.com/office/officeart/2016/7/layout/RepeatingBendingProcessNew"/>
    <dgm:cxn modelId="{BAAB939D-F3C2-41B5-91D8-5170100C9A33}" type="presParOf" srcId="{3BD94217-76CF-4A8E-903B-323D48AEB1F9}" destId="{BF93CD5D-57FC-4A1F-9218-464D2B10D041}" srcOrd="0" destOrd="0" presId="urn:microsoft.com/office/officeart/2016/7/layout/RepeatingBendingProcessNew"/>
    <dgm:cxn modelId="{D25FF33A-6D3F-4D2A-ACB8-20612DC35404}" type="presParOf" srcId="{3BD94217-76CF-4A8E-903B-323D48AEB1F9}" destId="{31217A1D-B2EE-46A1-9F97-E0D3DAAF89F0}" srcOrd="1" destOrd="0" presId="urn:microsoft.com/office/officeart/2016/7/layout/RepeatingBendingProcessNew"/>
    <dgm:cxn modelId="{27978289-A9DE-4416-8607-6660FCF84C11}" type="presParOf" srcId="{31217A1D-B2EE-46A1-9F97-E0D3DAAF89F0}" destId="{2862FBE1-8F1D-4EDA-955C-DCF7AA19E988}" srcOrd="0" destOrd="0" presId="urn:microsoft.com/office/officeart/2016/7/layout/RepeatingBendingProcessNew"/>
    <dgm:cxn modelId="{FDB57DA8-B48B-4C11-98BE-E36C43AB34E5}" type="presParOf" srcId="{3BD94217-76CF-4A8E-903B-323D48AEB1F9}" destId="{65AF1DAC-1A22-4C97-96F5-8B8AC226F01E}" srcOrd="2" destOrd="0" presId="urn:microsoft.com/office/officeart/2016/7/layout/RepeatingBendingProcessNew"/>
    <dgm:cxn modelId="{C927B97B-C5AC-4AE4-877B-98739FE19CFF}" type="presParOf" srcId="{3BD94217-76CF-4A8E-903B-323D48AEB1F9}" destId="{384E8B4D-71D9-4F7B-A654-E893B6943248}" srcOrd="3" destOrd="0" presId="urn:microsoft.com/office/officeart/2016/7/layout/RepeatingBendingProcessNew"/>
    <dgm:cxn modelId="{14D495D0-433D-4017-A989-990A1299856C}" type="presParOf" srcId="{384E8B4D-71D9-4F7B-A654-E893B6943248}" destId="{C02F6367-3BD7-4F10-BD18-B85B002D9A75}" srcOrd="0" destOrd="0" presId="urn:microsoft.com/office/officeart/2016/7/layout/RepeatingBendingProcessNew"/>
    <dgm:cxn modelId="{3FAD6001-A2A1-45D0-81BE-5EDB7C836684}" type="presParOf" srcId="{3BD94217-76CF-4A8E-903B-323D48AEB1F9}" destId="{5F1782D4-7930-413E-A462-86A9FD6B8E84}" srcOrd="4" destOrd="0" presId="urn:microsoft.com/office/officeart/2016/7/layout/RepeatingBendingProcessNew"/>
    <dgm:cxn modelId="{2C7EB0EE-A734-43DC-901B-DCCDBE731ED3}" type="presParOf" srcId="{3BD94217-76CF-4A8E-903B-323D48AEB1F9}" destId="{09AC38C1-6773-449D-8910-530F689BA052}" srcOrd="5" destOrd="0" presId="urn:microsoft.com/office/officeart/2016/7/layout/RepeatingBendingProcessNew"/>
    <dgm:cxn modelId="{D2CAA7FF-0A48-4F67-8F0D-2A368B1F15ED}" type="presParOf" srcId="{09AC38C1-6773-449D-8910-530F689BA052}" destId="{A72391AF-02AC-4CF0-B5D1-8D838F5AF5A6}" srcOrd="0" destOrd="0" presId="urn:microsoft.com/office/officeart/2016/7/layout/RepeatingBendingProcessNew"/>
    <dgm:cxn modelId="{275066A8-00B3-4631-862C-427D9D5AB09E}" type="presParOf" srcId="{3BD94217-76CF-4A8E-903B-323D48AEB1F9}" destId="{79B2581E-1AC9-4F4B-AA81-D1DCF2B76901}" srcOrd="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92670FB-18EE-46BF-BC07-C1BE5EFB4890}" type="doc">
      <dgm:prSet loTypeId="urn:microsoft.com/office/officeart/2016/7/layout/LinearArrowProcessNumbered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24FE388-80A2-4E5D-BED1-BD5E0682DB1A}">
      <dgm:prSet/>
      <dgm:spPr/>
      <dgm:t>
        <a:bodyPr/>
        <a:lstStyle/>
        <a:p>
          <a:r>
            <a:rPr lang="en-US">
              <a:hlinkClick xmlns:r="http://schemas.openxmlformats.org/officeDocument/2006/relationships" r:id="rId1"/>
            </a:rPr>
            <a:t>https://towardsdatascience.com/image-compression-using-k-means-clustering-aa0c91bb0eeb</a:t>
          </a:r>
          <a:endParaRPr lang="en-US"/>
        </a:p>
      </dgm:t>
    </dgm:pt>
    <dgm:pt modelId="{65B61E30-95D2-4EE3-A2D2-2812FF116A81}" type="parTrans" cxnId="{EE8019A7-06B4-495F-B9EE-C49F912FF76B}">
      <dgm:prSet/>
      <dgm:spPr/>
      <dgm:t>
        <a:bodyPr/>
        <a:lstStyle/>
        <a:p>
          <a:endParaRPr lang="en-US"/>
        </a:p>
      </dgm:t>
    </dgm:pt>
    <dgm:pt modelId="{FCBFC7A6-C16E-4D0F-92A9-1D00FF49A394}" type="sibTrans" cxnId="{EE8019A7-06B4-495F-B9EE-C49F912FF76B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F7D71AF4-DE84-41DA-AB66-5F7B5CE41A9A}">
      <dgm:prSet/>
      <dgm:spPr/>
      <dgm:t>
        <a:bodyPr/>
        <a:lstStyle/>
        <a:p>
          <a:r>
            <a:rPr lang="en-US">
              <a:hlinkClick xmlns:r="http://schemas.openxmlformats.org/officeDocument/2006/relationships" r:id="rId2"/>
            </a:rPr>
            <a:t>https://www.geeksforgeeks.org/image-compression-using-k-means-clustering/</a:t>
          </a:r>
          <a:endParaRPr lang="en-US"/>
        </a:p>
      </dgm:t>
    </dgm:pt>
    <dgm:pt modelId="{B0C58FCB-F43E-49FD-A3D2-7C2FBDD78DEB}" type="parTrans" cxnId="{A529A18A-FEFC-44F5-88CE-090D9315C2A0}">
      <dgm:prSet/>
      <dgm:spPr/>
      <dgm:t>
        <a:bodyPr/>
        <a:lstStyle/>
        <a:p>
          <a:endParaRPr lang="en-US"/>
        </a:p>
      </dgm:t>
    </dgm:pt>
    <dgm:pt modelId="{17941849-4F88-433E-BCAC-5957A6478AD9}" type="sibTrans" cxnId="{A529A18A-FEFC-44F5-88CE-090D9315C2A0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4A095093-6604-421C-A68C-C8892C27B389}">
      <dgm:prSet/>
      <dgm:spPr/>
      <dgm:t>
        <a:bodyPr/>
        <a:lstStyle/>
        <a:p>
          <a:r>
            <a:rPr lang="en-US" dirty="0">
              <a:hlinkClick xmlns:r="http://schemas.openxmlformats.org/officeDocument/2006/relationships" r:id="rId3"/>
            </a:rPr>
            <a:t>https://www.kaggle.com/code/mirzarahim/introduction-to-pca-image-compression-example</a:t>
          </a:r>
          <a:endParaRPr lang="en-US" dirty="0"/>
        </a:p>
      </dgm:t>
    </dgm:pt>
    <dgm:pt modelId="{C10C9B54-3ECB-4018-8229-B8B0002A54ED}" type="parTrans" cxnId="{1C81FCE1-0F0B-4530-AF80-593A1333C7BB}">
      <dgm:prSet/>
      <dgm:spPr/>
      <dgm:t>
        <a:bodyPr/>
        <a:lstStyle/>
        <a:p>
          <a:endParaRPr lang="en-US"/>
        </a:p>
      </dgm:t>
    </dgm:pt>
    <dgm:pt modelId="{414185AF-B1F9-41EC-8A86-0101B1ADDB04}" type="sibTrans" cxnId="{1C81FCE1-0F0B-4530-AF80-593A1333C7BB}">
      <dgm:prSet phldrT="5" phldr="0"/>
      <dgm:spPr/>
      <dgm:t>
        <a:bodyPr/>
        <a:lstStyle/>
        <a:p>
          <a:r>
            <a:rPr lang="en-US" dirty="0" smtClean="0"/>
            <a:t>4</a:t>
          </a:r>
          <a:endParaRPr lang="en-US" dirty="0"/>
        </a:p>
      </dgm:t>
    </dgm:pt>
    <dgm:pt modelId="{9C58D457-D70E-4B48-8187-8176100F26E0}">
      <dgm:prSet/>
      <dgm:spPr/>
      <dgm:t>
        <a:bodyPr/>
        <a:lstStyle/>
        <a:p>
          <a:r>
            <a:rPr lang="en-US" dirty="0" smtClean="0">
              <a:hlinkClick xmlns:r="http://schemas.openxmlformats.org/officeDocument/2006/relationships" r:id="rId4"/>
            </a:rPr>
            <a:t>https://github.com/ashmeet13/LZW-Image-Compression</a:t>
          </a:r>
          <a:endParaRPr lang="en-US" dirty="0"/>
        </a:p>
      </dgm:t>
    </dgm:pt>
    <dgm:pt modelId="{A6EBBD7E-C5F4-47CE-8B26-275308BD761C}" type="sibTrans" cxnId="{C29B453B-6A27-41E6-8898-10C606DBF355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6E05DC21-5D83-4025-B44B-A8C4A86E08B4}" type="parTrans" cxnId="{C29B453B-6A27-41E6-8898-10C606DBF355}">
      <dgm:prSet/>
      <dgm:spPr/>
      <dgm:t>
        <a:bodyPr/>
        <a:lstStyle/>
        <a:p>
          <a:endParaRPr lang="en-US"/>
        </a:p>
      </dgm:t>
    </dgm:pt>
    <dgm:pt modelId="{9B6BC5C3-36DA-4E8B-9028-AE45980730E2}" type="pres">
      <dgm:prSet presAssocID="{F92670FB-18EE-46BF-BC07-C1BE5EFB4890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06428F5-E57B-4ED8-94AF-B86C2357F556}" type="pres">
      <dgm:prSet presAssocID="{324FE388-80A2-4E5D-BED1-BD5E0682DB1A}" presName="compositeNode" presStyleCnt="0"/>
      <dgm:spPr/>
    </dgm:pt>
    <dgm:pt modelId="{AE4FD246-14A0-454E-9E95-5B0EF4B6FF5A}" type="pres">
      <dgm:prSet presAssocID="{324FE388-80A2-4E5D-BED1-BD5E0682DB1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B2DA6C0D-2082-4C21-B83C-6A903CD68E84}" type="pres">
      <dgm:prSet presAssocID="{324FE388-80A2-4E5D-BED1-BD5E0682DB1A}" presName="parSh" presStyleCnt="0"/>
      <dgm:spPr/>
    </dgm:pt>
    <dgm:pt modelId="{75421EF0-7327-476D-A5B9-F27B8C26F1B2}" type="pres">
      <dgm:prSet presAssocID="{324FE388-80A2-4E5D-BED1-BD5E0682DB1A}" presName="lineNode" presStyleLbl="alignAccFollowNode1" presStyleIdx="0" presStyleCnt="12"/>
      <dgm:spPr/>
    </dgm:pt>
    <dgm:pt modelId="{14A3F5C8-89D7-4F58-8DF8-118D9CB52688}" type="pres">
      <dgm:prSet presAssocID="{324FE388-80A2-4E5D-BED1-BD5E0682DB1A}" presName="lineArrowNode" presStyleLbl="alignAccFollowNode1" presStyleIdx="1" presStyleCnt="12"/>
      <dgm:spPr/>
    </dgm:pt>
    <dgm:pt modelId="{8D1BFF2C-D411-4580-AA06-DA0CD5ACD4BB}" type="pres">
      <dgm:prSet presAssocID="{FCBFC7A6-C16E-4D0F-92A9-1D00FF49A394}" presName="sibTransNodeCircle" presStyleLbl="alignNode1" presStyleIdx="0" presStyleCnt="4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73B9B4CF-F81C-476E-944B-50AC9DCA6BF3}" type="pres">
      <dgm:prSet presAssocID="{FCBFC7A6-C16E-4D0F-92A9-1D00FF49A394}" presName="spacerBetweenCircleAndCallout" presStyleCnt="0">
        <dgm:presLayoutVars/>
      </dgm:prSet>
      <dgm:spPr/>
    </dgm:pt>
    <dgm:pt modelId="{B1359393-8B32-4CFF-BD82-29E3E8C67414}" type="pres">
      <dgm:prSet presAssocID="{324FE388-80A2-4E5D-BED1-BD5E0682DB1A}" presName="nodeText" presStyleLbl="alignAccFollowNode1" presStyleIdx="2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AA3A3C-B8A2-44CD-BCCC-47C70EF14CD8}" type="pres">
      <dgm:prSet presAssocID="{FCBFC7A6-C16E-4D0F-92A9-1D00FF49A394}" presName="sibTransComposite" presStyleCnt="0"/>
      <dgm:spPr/>
    </dgm:pt>
    <dgm:pt modelId="{2A9A9F4B-ECDE-4CFE-B67F-D9368B466DE2}" type="pres">
      <dgm:prSet presAssocID="{F7D71AF4-DE84-41DA-AB66-5F7B5CE41A9A}" presName="compositeNode" presStyleCnt="0"/>
      <dgm:spPr/>
    </dgm:pt>
    <dgm:pt modelId="{7290385C-CDC4-4312-B946-3E4CC1D547B3}" type="pres">
      <dgm:prSet presAssocID="{F7D71AF4-DE84-41DA-AB66-5F7B5CE41A9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FD81A82-84FE-47A8-824B-E5E4A8B0F275}" type="pres">
      <dgm:prSet presAssocID="{F7D71AF4-DE84-41DA-AB66-5F7B5CE41A9A}" presName="parSh" presStyleCnt="0"/>
      <dgm:spPr/>
    </dgm:pt>
    <dgm:pt modelId="{F46A1792-0966-441E-810B-7927EF9F97F0}" type="pres">
      <dgm:prSet presAssocID="{F7D71AF4-DE84-41DA-AB66-5F7B5CE41A9A}" presName="lineNode" presStyleLbl="alignAccFollowNode1" presStyleIdx="3" presStyleCnt="12"/>
      <dgm:spPr/>
    </dgm:pt>
    <dgm:pt modelId="{CAAE10BC-3D57-4FA2-9A80-5BE7DB215487}" type="pres">
      <dgm:prSet presAssocID="{F7D71AF4-DE84-41DA-AB66-5F7B5CE41A9A}" presName="lineArrowNode" presStyleLbl="alignAccFollowNode1" presStyleIdx="4" presStyleCnt="12"/>
      <dgm:spPr/>
    </dgm:pt>
    <dgm:pt modelId="{DF019C71-892C-437F-BB5E-AB4F325A96BD}" type="pres">
      <dgm:prSet presAssocID="{17941849-4F88-433E-BCAC-5957A6478AD9}" presName="sibTransNodeCircle" presStyleLbl="alignNode1" presStyleIdx="1" presStyleCnt="4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3B964BFE-F7C5-4AB0-8E43-72AE844155C1}" type="pres">
      <dgm:prSet presAssocID="{17941849-4F88-433E-BCAC-5957A6478AD9}" presName="spacerBetweenCircleAndCallout" presStyleCnt="0">
        <dgm:presLayoutVars/>
      </dgm:prSet>
      <dgm:spPr/>
    </dgm:pt>
    <dgm:pt modelId="{659BA1A5-9741-47DB-AE91-BF93ABB10781}" type="pres">
      <dgm:prSet presAssocID="{F7D71AF4-DE84-41DA-AB66-5F7B5CE41A9A}" presName="nodeText" presStyleLbl="alignAccFollowNode1" presStyleIdx="5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C47F09-A473-4A53-BC1D-638B15C952CF}" type="pres">
      <dgm:prSet presAssocID="{17941849-4F88-433E-BCAC-5957A6478AD9}" presName="sibTransComposite" presStyleCnt="0"/>
      <dgm:spPr/>
    </dgm:pt>
    <dgm:pt modelId="{8227D650-2EA1-4846-8A64-F7FCB0E7CAC5}" type="pres">
      <dgm:prSet presAssocID="{9C58D457-D70E-4B48-8187-8176100F26E0}" presName="compositeNode" presStyleCnt="0"/>
      <dgm:spPr/>
    </dgm:pt>
    <dgm:pt modelId="{E712CA28-21FB-4E95-B212-AAB0076784E0}" type="pres">
      <dgm:prSet presAssocID="{9C58D457-D70E-4B48-8187-8176100F26E0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53F6149-7F3B-4947-9D90-ABE7DCB2EDC3}" type="pres">
      <dgm:prSet presAssocID="{9C58D457-D70E-4B48-8187-8176100F26E0}" presName="parSh" presStyleCnt="0"/>
      <dgm:spPr/>
    </dgm:pt>
    <dgm:pt modelId="{A8CEE69A-B3C4-4B44-A46A-0F4E783CFCB5}" type="pres">
      <dgm:prSet presAssocID="{9C58D457-D70E-4B48-8187-8176100F26E0}" presName="lineNode" presStyleLbl="alignAccFollowNode1" presStyleIdx="6" presStyleCnt="12"/>
      <dgm:spPr/>
    </dgm:pt>
    <dgm:pt modelId="{02E0F406-DF61-474C-BE5A-80AD835BE2B1}" type="pres">
      <dgm:prSet presAssocID="{9C58D457-D70E-4B48-8187-8176100F26E0}" presName="lineArrowNode" presStyleLbl="alignAccFollowNode1" presStyleIdx="7" presStyleCnt="12"/>
      <dgm:spPr/>
    </dgm:pt>
    <dgm:pt modelId="{296D6729-D8BA-4D8A-9E38-0DEB85A846AB}" type="pres">
      <dgm:prSet presAssocID="{A6EBBD7E-C5F4-47CE-8B26-275308BD761C}" presName="sibTransNodeCircle" presStyleLbl="alignNode1" presStyleIdx="2" presStyleCnt="4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6BF8A076-E860-476B-ADFF-5730A2AD478D}" type="pres">
      <dgm:prSet presAssocID="{A6EBBD7E-C5F4-47CE-8B26-275308BD761C}" presName="spacerBetweenCircleAndCallout" presStyleCnt="0">
        <dgm:presLayoutVars/>
      </dgm:prSet>
      <dgm:spPr/>
    </dgm:pt>
    <dgm:pt modelId="{7B74C23F-2DA5-4D81-89C9-E716D8AC21A6}" type="pres">
      <dgm:prSet presAssocID="{9C58D457-D70E-4B48-8187-8176100F26E0}" presName="nodeText" presStyleLbl="alignAccFollowNode1" presStyleIdx="8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54DEB0-7389-4CC0-865D-79B8728D302C}" type="pres">
      <dgm:prSet presAssocID="{A6EBBD7E-C5F4-47CE-8B26-275308BD761C}" presName="sibTransComposite" presStyleCnt="0"/>
      <dgm:spPr/>
    </dgm:pt>
    <dgm:pt modelId="{1FEBA7AA-8796-449F-BDE1-221912B63993}" type="pres">
      <dgm:prSet presAssocID="{4A095093-6604-421C-A68C-C8892C27B389}" presName="compositeNode" presStyleCnt="0"/>
      <dgm:spPr/>
    </dgm:pt>
    <dgm:pt modelId="{98AF6321-93A4-4F5D-A9F0-8E614681CF1F}" type="pres">
      <dgm:prSet presAssocID="{4A095093-6604-421C-A68C-C8892C27B38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07F37B7-1C7A-4649-BB90-ED6F91996009}" type="pres">
      <dgm:prSet presAssocID="{4A095093-6604-421C-A68C-C8892C27B389}" presName="parSh" presStyleCnt="0"/>
      <dgm:spPr/>
    </dgm:pt>
    <dgm:pt modelId="{DA4CA5A2-99D6-42AF-A699-0039478D8F17}" type="pres">
      <dgm:prSet presAssocID="{4A095093-6604-421C-A68C-C8892C27B389}" presName="lineNode" presStyleLbl="alignAccFollowNode1" presStyleIdx="9" presStyleCnt="12"/>
      <dgm:spPr/>
    </dgm:pt>
    <dgm:pt modelId="{1BD4F4FD-E331-4584-A717-E6F88FAF820C}" type="pres">
      <dgm:prSet presAssocID="{4A095093-6604-421C-A68C-C8892C27B389}" presName="lineArrowNode" presStyleLbl="alignAccFollowNode1" presStyleIdx="10" presStyleCnt="12"/>
      <dgm:spPr/>
    </dgm:pt>
    <dgm:pt modelId="{2B08218C-5BAC-482E-970F-F8E25CFFF6D4}" type="pres">
      <dgm:prSet presAssocID="{414185AF-B1F9-41EC-8A86-0101B1ADDB04}" presName="sibTransNodeCircle" presStyleLbl="alignNode1" presStyleIdx="3" presStyleCnt="4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3B631297-4A48-44B6-9DF4-84EA1D1F60FC}" type="pres">
      <dgm:prSet presAssocID="{414185AF-B1F9-41EC-8A86-0101B1ADDB04}" presName="spacerBetweenCircleAndCallout" presStyleCnt="0">
        <dgm:presLayoutVars/>
      </dgm:prSet>
      <dgm:spPr/>
    </dgm:pt>
    <dgm:pt modelId="{536BB0FB-E3C7-4FAA-9AA5-C72802FFAFDB}" type="pres">
      <dgm:prSet presAssocID="{4A095093-6604-421C-A68C-C8892C27B389}" presName="nodeText" presStyleLbl="alignAccFollowNode1" presStyleIdx="11" presStyleCnt="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96E9EEE-F924-4789-AB60-6524D804FF66}" type="presOf" srcId="{F7D71AF4-DE84-41DA-AB66-5F7B5CE41A9A}" destId="{659BA1A5-9741-47DB-AE91-BF93ABB10781}" srcOrd="0" destOrd="0" presId="urn:microsoft.com/office/officeart/2016/7/layout/LinearArrowProcessNumbered"/>
    <dgm:cxn modelId="{1C81FCE1-0F0B-4530-AF80-593A1333C7BB}" srcId="{F92670FB-18EE-46BF-BC07-C1BE5EFB4890}" destId="{4A095093-6604-421C-A68C-C8892C27B389}" srcOrd="3" destOrd="0" parTransId="{C10C9B54-3ECB-4018-8229-B8B0002A54ED}" sibTransId="{414185AF-B1F9-41EC-8A86-0101B1ADDB04}"/>
    <dgm:cxn modelId="{9FF6A9BB-234C-40DD-A3B5-D05879C13ECA}" type="presOf" srcId="{F92670FB-18EE-46BF-BC07-C1BE5EFB4890}" destId="{9B6BC5C3-36DA-4E8B-9028-AE45980730E2}" srcOrd="0" destOrd="0" presId="urn:microsoft.com/office/officeart/2016/7/layout/LinearArrowProcessNumbered"/>
    <dgm:cxn modelId="{EE8019A7-06B4-495F-B9EE-C49F912FF76B}" srcId="{F92670FB-18EE-46BF-BC07-C1BE5EFB4890}" destId="{324FE388-80A2-4E5D-BED1-BD5E0682DB1A}" srcOrd="0" destOrd="0" parTransId="{65B61E30-95D2-4EE3-A2D2-2812FF116A81}" sibTransId="{FCBFC7A6-C16E-4D0F-92A9-1D00FF49A394}"/>
    <dgm:cxn modelId="{290B2D58-06D6-4F0A-9BA5-F85B3A36A9A7}" type="presOf" srcId="{414185AF-B1F9-41EC-8A86-0101B1ADDB04}" destId="{2B08218C-5BAC-482E-970F-F8E25CFFF6D4}" srcOrd="0" destOrd="0" presId="urn:microsoft.com/office/officeart/2016/7/layout/LinearArrowProcessNumbered"/>
    <dgm:cxn modelId="{74018598-ABA6-4902-99B7-C2D368E095ED}" type="presOf" srcId="{324FE388-80A2-4E5D-BED1-BD5E0682DB1A}" destId="{B1359393-8B32-4CFF-BD82-29E3E8C67414}" srcOrd="0" destOrd="0" presId="urn:microsoft.com/office/officeart/2016/7/layout/LinearArrowProcessNumbered"/>
    <dgm:cxn modelId="{3D84FCFE-555A-453F-9234-E2141F30BEA6}" type="presOf" srcId="{17941849-4F88-433E-BCAC-5957A6478AD9}" destId="{DF019C71-892C-437F-BB5E-AB4F325A96BD}" srcOrd="0" destOrd="0" presId="urn:microsoft.com/office/officeart/2016/7/layout/LinearArrowProcessNumbered"/>
    <dgm:cxn modelId="{86E891FB-A67F-4420-A7EF-C2B9DBF5C1D2}" type="presOf" srcId="{9C58D457-D70E-4B48-8187-8176100F26E0}" destId="{7B74C23F-2DA5-4D81-89C9-E716D8AC21A6}" srcOrd="0" destOrd="0" presId="urn:microsoft.com/office/officeart/2016/7/layout/LinearArrowProcessNumbered"/>
    <dgm:cxn modelId="{C29B453B-6A27-41E6-8898-10C606DBF355}" srcId="{F92670FB-18EE-46BF-BC07-C1BE5EFB4890}" destId="{9C58D457-D70E-4B48-8187-8176100F26E0}" srcOrd="2" destOrd="0" parTransId="{6E05DC21-5D83-4025-B44B-A8C4A86E08B4}" sibTransId="{A6EBBD7E-C5F4-47CE-8B26-275308BD761C}"/>
    <dgm:cxn modelId="{34B827C8-194D-4277-9ECD-5CF3D1E96706}" type="presOf" srcId="{A6EBBD7E-C5F4-47CE-8B26-275308BD761C}" destId="{296D6729-D8BA-4D8A-9E38-0DEB85A846AB}" srcOrd="0" destOrd="0" presId="urn:microsoft.com/office/officeart/2016/7/layout/LinearArrowProcessNumbered"/>
    <dgm:cxn modelId="{8113CF9F-7FB8-4468-AC0F-B43092FF2A09}" type="presOf" srcId="{FCBFC7A6-C16E-4D0F-92A9-1D00FF49A394}" destId="{8D1BFF2C-D411-4580-AA06-DA0CD5ACD4BB}" srcOrd="0" destOrd="0" presId="urn:microsoft.com/office/officeart/2016/7/layout/LinearArrowProcessNumbered"/>
    <dgm:cxn modelId="{1DC95011-B92A-4E33-A478-99ADD72207D9}" type="presOf" srcId="{4A095093-6604-421C-A68C-C8892C27B389}" destId="{536BB0FB-E3C7-4FAA-9AA5-C72802FFAFDB}" srcOrd="0" destOrd="0" presId="urn:microsoft.com/office/officeart/2016/7/layout/LinearArrowProcessNumbered"/>
    <dgm:cxn modelId="{A529A18A-FEFC-44F5-88CE-090D9315C2A0}" srcId="{F92670FB-18EE-46BF-BC07-C1BE5EFB4890}" destId="{F7D71AF4-DE84-41DA-AB66-5F7B5CE41A9A}" srcOrd="1" destOrd="0" parTransId="{B0C58FCB-F43E-49FD-A3D2-7C2FBDD78DEB}" sibTransId="{17941849-4F88-433E-BCAC-5957A6478AD9}"/>
    <dgm:cxn modelId="{4F55E010-F4A5-4A3E-851E-7C84685C077A}" type="presParOf" srcId="{9B6BC5C3-36DA-4E8B-9028-AE45980730E2}" destId="{106428F5-E57B-4ED8-94AF-B86C2357F556}" srcOrd="0" destOrd="0" presId="urn:microsoft.com/office/officeart/2016/7/layout/LinearArrowProcessNumbered"/>
    <dgm:cxn modelId="{DA49B892-FFBA-402A-B527-0CC3375D826A}" type="presParOf" srcId="{106428F5-E57B-4ED8-94AF-B86C2357F556}" destId="{AE4FD246-14A0-454E-9E95-5B0EF4B6FF5A}" srcOrd="0" destOrd="0" presId="urn:microsoft.com/office/officeart/2016/7/layout/LinearArrowProcessNumbered"/>
    <dgm:cxn modelId="{CE997C20-F28D-4053-8546-69042701B420}" type="presParOf" srcId="{106428F5-E57B-4ED8-94AF-B86C2357F556}" destId="{B2DA6C0D-2082-4C21-B83C-6A903CD68E84}" srcOrd="1" destOrd="0" presId="urn:microsoft.com/office/officeart/2016/7/layout/LinearArrowProcessNumbered"/>
    <dgm:cxn modelId="{FAF8436F-940F-43AD-A37B-F194B039B670}" type="presParOf" srcId="{B2DA6C0D-2082-4C21-B83C-6A903CD68E84}" destId="{75421EF0-7327-476D-A5B9-F27B8C26F1B2}" srcOrd="0" destOrd="0" presId="urn:microsoft.com/office/officeart/2016/7/layout/LinearArrowProcessNumbered"/>
    <dgm:cxn modelId="{190AAA7F-EF90-43BD-85EF-AA5F4439E6D5}" type="presParOf" srcId="{B2DA6C0D-2082-4C21-B83C-6A903CD68E84}" destId="{14A3F5C8-89D7-4F58-8DF8-118D9CB52688}" srcOrd="1" destOrd="0" presId="urn:microsoft.com/office/officeart/2016/7/layout/LinearArrowProcessNumbered"/>
    <dgm:cxn modelId="{A24788EF-2DAD-4D82-8B8B-1CAFE489F82B}" type="presParOf" srcId="{B2DA6C0D-2082-4C21-B83C-6A903CD68E84}" destId="{8D1BFF2C-D411-4580-AA06-DA0CD5ACD4BB}" srcOrd="2" destOrd="0" presId="urn:microsoft.com/office/officeart/2016/7/layout/LinearArrowProcessNumbered"/>
    <dgm:cxn modelId="{18DCC632-CE93-46C5-A4CC-728BF38B6CF5}" type="presParOf" srcId="{B2DA6C0D-2082-4C21-B83C-6A903CD68E84}" destId="{73B9B4CF-F81C-476E-944B-50AC9DCA6BF3}" srcOrd="3" destOrd="0" presId="urn:microsoft.com/office/officeart/2016/7/layout/LinearArrowProcessNumbered"/>
    <dgm:cxn modelId="{964991EE-8F21-4EC6-9EAF-78F895DAD28C}" type="presParOf" srcId="{106428F5-E57B-4ED8-94AF-B86C2357F556}" destId="{B1359393-8B32-4CFF-BD82-29E3E8C67414}" srcOrd="2" destOrd="0" presId="urn:microsoft.com/office/officeart/2016/7/layout/LinearArrowProcessNumbered"/>
    <dgm:cxn modelId="{B47C6899-2F47-4B11-90DA-20AC06E5012B}" type="presParOf" srcId="{9B6BC5C3-36DA-4E8B-9028-AE45980730E2}" destId="{D6AA3A3C-B8A2-44CD-BCCC-47C70EF14CD8}" srcOrd="1" destOrd="0" presId="urn:microsoft.com/office/officeart/2016/7/layout/LinearArrowProcessNumbered"/>
    <dgm:cxn modelId="{3A25D956-4B21-408E-A94A-B957F2D05908}" type="presParOf" srcId="{9B6BC5C3-36DA-4E8B-9028-AE45980730E2}" destId="{2A9A9F4B-ECDE-4CFE-B67F-D9368B466DE2}" srcOrd="2" destOrd="0" presId="urn:microsoft.com/office/officeart/2016/7/layout/LinearArrowProcessNumbered"/>
    <dgm:cxn modelId="{BC4B1A59-0F89-4B01-BBF4-750FFF0F7810}" type="presParOf" srcId="{2A9A9F4B-ECDE-4CFE-B67F-D9368B466DE2}" destId="{7290385C-CDC4-4312-B946-3E4CC1D547B3}" srcOrd="0" destOrd="0" presId="urn:microsoft.com/office/officeart/2016/7/layout/LinearArrowProcessNumbered"/>
    <dgm:cxn modelId="{5F542A41-1D91-49B2-848C-A4C26BE9E3DB}" type="presParOf" srcId="{2A9A9F4B-ECDE-4CFE-B67F-D9368B466DE2}" destId="{2FD81A82-84FE-47A8-824B-E5E4A8B0F275}" srcOrd="1" destOrd="0" presId="urn:microsoft.com/office/officeart/2016/7/layout/LinearArrowProcessNumbered"/>
    <dgm:cxn modelId="{F642F2AA-3BDC-48A1-92CD-8D1681E95DE0}" type="presParOf" srcId="{2FD81A82-84FE-47A8-824B-E5E4A8B0F275}" destId="{F46A1792-0966-441E-810B-7927EF9F97F0}" srcOrd="0" destOrd="0" presId="urn:microsoft.com/office/officeart/2016/7/layout/LinearArrowProcessNumbered"/>
    <dgm:cxn modelId="{4411F578-C98F-4F2F-AD58-6DD577898649}" type="presParOf" srcId="{2FD81A82-84FE-47A8-824B-E5E4A8B0F275}" destId="{CAAE10BC-3D57-4FA2-9A80-5BE7DB215487}" srcOrd="1" destOrd="0" presId="urn:microsoft.com/office/officeart/2016/7/layout/LinearArrowProcessNumbered"/>
    <dgm:cxn modelId="{929F23B7-C387-4E4F-ABE4-E7465B646714}" type="presParOf" srcId="{2FD81A82-84FE-47A8-824B-E5E4A8B0F275}" destId="{DF019C71-892C-437F-BB5E-AB4F325A96BD}" srcOrd="2" destOrd="0" presId="urn:microsoft.com/office/officeart/2016/7/layout/LinearArrowProcessNumbered"/>
    <dgm:cxn modelId="{BA4AAC08-B034-482B-8323-C8C76C258F93}" type="presParOf" srcId="{2FD81A82-84FE-47A8-824B-E5E4A8B0F275}" destId="{3B964BFE-F7C5-4AB0-8E43-72AE844155C1}" srcOrd="3" destOrd="0" presId="urn:microsoft.com/office/officeart/2016/7/layout/LinearArrowProcessNumbered"/>
    <dgm:cxn modelId="{03A0F0A8-19B2-4E34-9A45-7BABAF14E5ED}" type="presParOf" srcId="{2A9A9F4B-ECDE-4CFE-B67F-D9368B466DE2}" destId="{659BA1A5-9741-47DB-AE91-BF93ABB10781}" srcOrd="2" destOrd="0" presId="urn:microsoft.com/office/officeart/2016/7/layout/LinearArrowProcessNumbered"/>
    <dgm:cxn modelId="{0F7D4088-8D1B-46DE-B11E-1BFB51A1C3B9}" type="presParOf" srcId="{9B6BC5C3-36DA-4E8B-9028-AE45980730E2}" destId="{58C47F09-A473-4A53-BC1D-638B15C952CF}" srcOrd="3" destOrd="0" presId="urn:microsoft.com/office/officeart/2016/7/layout/LinearArrowProcessNumbered"/>
    <dgm:cxn modelId="{D174F0B2-4FEF-4E24-8E72-41D408065630}" type="presParOf" srcId="{9B6BC5C3-36DA-4E8B-9028-AE45980730E2}" destId="{8227D650-2EA1-4846-8A64-F7FCB0E7CAC5}" srcOrd="4" destOrd="0" presId="urn:microsoft.com/office/officeart/2016/7/layout/LinearArrowProcessNumbered"/>
    <dgm:cxn modelId="{66308483-3FC2-4570-9C1D-CA5FD96A109E}" type="presParOf" srcId="{8227D650-2EA1-4846-8A64-F7FCB0E7CAC5}" destId="{E712CA28-21FB-4E95-B212-AAB0076784E0}" srcOrd="0" destOrd="0" presId="urn:microsoft.com/office/officeart/2016/7/layout/LinearArrowProcessNumbered"/>
    <dgm:cxn modelId="{4AC0E814-9439-4B95-B07C-1F921E49518A}" type="presParOf" srcId="{8227D650-2EA1-4846-8A64-F7FCB0E7CAC5}" destId="{053F6149-7F3B-4947-9D90-ABE7DCB2EDC3}" srcOrd="1" destOrd="0" presId="urn:microsoft.com/office/officeart/2016/7/layout/LinearArrowProcessNumbered"/>
    <dgm:cxn modelId="{918FD632-17AC-45C5-BD2B-62941E139F8D}" type="presParOf" srcId="{053F6149-7F3B-4947-9D90-ABE7DCB2EDC3}" destId="{A8CEE69A-B3C4-4B44-A46A-0F4E783CFCB5}" srcOrd="0" destOrd="0" presId="urn:microsoft.com/office/officeart/2016/7/layout/LinearArrowProcessNumbered"/>
    <dgm:cxn modelId="{CFC70C25-49FB-460E-A163-8B87BA4D507E}" type="presParOf" srcId="{053F6149-7F3B-4947-9D90-ABE7DCB2EDC3}" destId="{02E0F406-DF61-474C-BE5A-80AD835BE2B1}" srcOrd="1" destOrd="0" presId="urn:microsoft.com/office/officeart/2016/7/layout/LinearArrowProcessNumbered"/>
    <dgm:cxn modelId="{3393ECC2-0D88-443C-9DBC-422C60667896}" type="presParOf" srcId="{053F6149-7F3B-4947-9D90-ABE7DCB2EDC3}" destId="{296D6729-D8BA-4D8A-9E38-0DEB85A846AB}" srcOrd="2" destOrd="0" presId="urn:microsoft.com/office/officeart/2016/7/layout/LinearArrowProcessNumbered"/>
    <dgm:cxn modelId="{A28F5789-D51C-4728-801C-91064398504C}" type="presParOf" srcId="{053F6149-7F3B-4947-9D90-ABE7DCB2EDC3}" destId="{6BF8A076-E860-476B-ADFF-5730A2AD478D}" srcOrd="3" destOrd="0" presId="urn:microsoft.com/office/officeart/2016/7/layout/LinearArrowProcessNumbered"/>
    <dgm:cxn modelId="{518445E1-FC9E-4524-88DC-42F757B750E7}" type="presParOf" srcId="{8227D650-2EA1-4846-8A64-F7FCB0E7CAC5}" destId="{7B74C23F-2DA5-4D81-89C9-E716D8AC21A6}" srcOrd="2" destOrd="0" presId="urn:microsoft.com/office/officeart/2016/7/layout/LinearArrowProcessNumbered"/>
    <dgm:cxn modelId="{8E91C50D-414A-4AFC-9780-F1E7EBF4861B}" type="presParOf" srcId="{9B6BC5C3-36DA-4E8B-9028-AE45980730E2}" destId="{1F54DEB0-7389-4CC0-865D-79B8728D302C}" srcOrd="5" destOrd="0" presId="urn:microsoft.com/office/officeart/2016/7/layout/LinearArrowProcessNumbered"/>
    <dgm:cxn modelId="{9BC8FB3F-B565-4C5C-B28B-A0043A8A46E1}" type="presParOf" srcId="{9B6BC5C3-36DA-4E8B-9028-AE45980730E2}" destId="{1FEBA7AA-8796-449F-BDE1-221912B63993}" srcOrd="6" destOrd="0" presId="urn:microsoft.com/office/officeart/2016/7/layout/LinearArrowProcessNumbered"/>
    <dgm:cxn modelId="{E8CBF023-E54C-4765-8ADF-D94CC43EAC8A}" type="presParOf" srcId="{1FEBA7AA-8796-449F-BDE1-221912B63993}" destId="{98AF6321-93A4-4F5D-A9F0-8E614681CF1F}" srcOrd="0" destOrd="0" presId="urn:microsoft.com/office/officeart/2016/7/layout/LinearArrowProcessNumbered"/>
    <dgm:cxn modelId="{E062EE32-2937-4DFA-9CA3-65BC1337FDE8}" type="presParOf" srcId="{1FEBA7AA-8796-449F-BDE1-221912B63993}" destId="{107F37B7-1C7A-4649-BB90-ED6F91996009}" srcOrd="1" destOrd="0" presId="urn:microsoft.com/office/officeart/2016/7/layout/LinearArrowProcessNumbered"/>
    <dgm:cxn modelId="{E5E7DD2F-CDFE-47DE-93F2-AB05D1C25A17}" type="presParOf" srcId="{107F37B7-1C7A-4649-BB90-ED6F91996009}" destId="{DA4CA5A2-99D6-42AF-A699-0039478D8F17}" srcOrd="0" destOrd="0" presId="urn:microsoft.com/office/officeart/2016/7/layout/LinearArrowProcessNumbered"/>
    <dgm:cxn modelId="{01D6BEDF-0B40-4481-A6CF-DF69D2694875}" type="presParOf" srcId="{107F37B7-1C7A-4649-BB90-ED6F91996009}" destId="{1BD4F4FD-E331-4584-A717-E6F88FAF820C}" srcOrd="1" destOrd="0" presId="urn:microsoft.com/office/officeart/2016/7/layout/LinearArrowProcessNumbered"/>
    <dgm:cxn modelId="{0ECA8715-C2FA-4791-BAA4-83B78AB88C9A}" type="presParOf" srcId="{107F37B7-1C7A-4649-BB90-ED6F91996009}" destId="{2B08218C-5BAC-482E-970F-F8E25CFFF6D4}" srcOrd="2" destOrd="0" presId="urn:microsoft.com/office/officeart/2016/7/layout/LinearArrowProcessNumbered"/>
    <dgm:cxn modelId="{D639842D-3524-433D-8875-DF0E3F954A5B}" type="presParOf" srcId="{107F37B7-1C7A-4649-BB90-ED6F91996009}" destId="{3B631297-4A48-44B6-9DF4-84EA1D1F60FC}" srcOrd="3" destOrd="0" presId="urn:microsoft.com/office/officeart/2016/7/layout/LinearArrowProcessNumbered"/>
    <dgm:cxn modelId="{D9014BDE-5CA1-4FE0-BDFB-4857F51E8DE4}" type="presParOf" srcId="{1FEBA7AA-8796-449F-BDE1-221912B63993}" destId="{536BB0FB-E3C7-4FAA-9AA5-C72802FFAFD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217A1D-B2EE-46A1-9F97-E0D3DAAF89F0}">
      <dsp:nvSpPr>
        <dsp:cNvPr id="0" name=""/>
        <dsp:cNvSpPr/>
      </dsp:nvSpPr>
      <dsp:spPr>
        <a:xfrm>
          <a:off x="4906438" y="868487"/>
          <a:ext cx="66852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8523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223221" y="910712"/>
        <a:ext cx="34956" cy="6991"/>
      </dsp:txXfrm>
    </dsp:sp>
    <dsp:sp modelId="{BF93CD5D-57FC-4A1F-9218-464D2B10D041}">
      <dsp:nvSpPr>
        <dsp:cNvPr id="0" name=""/>
        <dsp:cNvSpPr/>
      </dsp:nvSpPr>
      <dsp:spPr>
        <a:xfrm>
          <a:off x="1868572" y="2308"/>
          <a:ext cx="3039665" cy="182379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946" tIns="156345" rIns="148946" bIns="15634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500" kern="1200"/>
            <a:t>Implement each image compression technique in Python.</a:t>
          </a:r>
        </a:p>
      </dsp:txBody>
      <dsp:txXfrm>
        <a:off x="1868572" y="2308"/>
        <a:ext cx="3039665" cy="1823799"/>
      </dsp:txXfrm>
    </dsp:sp>
    <dsp:sp modelId="{384E8B4D-71D9-4F7B-A654-E893B6943248}">
      <dsp:nvSpPr>
        <dsp:cNvPr id="0" name=""/>
        <dsp:cNvSpPr/>
      </dsp:nvSpPr>
      <dsp:spPr>
        <a:xfrm>
          <a:off x="3388405" y="1824307"/>
          <a:ext cx="3738788" cy="668523"/>
        </a:xfrm>
        <a:custGeom>
          <a:avLst/>
          <a:gdLst/>
          <a:ahLst/>
          <a:cxnLst/>
          <a:rect l="0" t="0" r="0" b="0"/>
          <a:pathLst>
            <a:path>
              <a:moveTo>
                <a:pt x="3738788" y="0"/>
              </a:moveTo>
              <a:lnTo>
                <a:pt x="3738788" y="351361"/>
              </a:lnTo>
              <a:lnTo>
                <a:pt x="0" y="351361"/>
              </a:lnTo>
              <a:lnTo>
                <a:pt x="0" y="668523"/>
              </a:lnTo>
            </a:path>
          </a:pathLst>
        </a:custGeom>
        <a:noFill/>
        <a:ln w="1270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162710" y="2155073"/>
        <a:ext cx="190179" cy="6991"/>
      </dsp:txXfrm>
    </dsp:sp>
    <dsp:sp modelId="{65AF1DAC-1A22-4C97-96F5-8B8AC226F01E}">
      <dsp:nvSpPr>
        <dsp:cNvPr id="0" name=""/>
        <dsp:cNvSpPr/>
      </dsp:nvSpPr>
      <dsp:spPr>
        <a:xfrm>
          <a:off x="5607361" y="2308"/>
          <a:ext cx="3039665" cy="1823799"/>
        </a:xfrm>
        <a:prstGeom prst="rect">
          <a:avLst/>
        </a:prstGeom>
        <a:solidFill>
          <a:schemeClr val="accent2">
            <a:hueOff val="2147871"/>
            <a:satOff val="-6164"/>
            <a:lumOff val="-987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946" tIns="156345" rIns="148946" bIns="15634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500" kern="1200"/>
            <a:t>Load images with varying characteristics (size, complexity, color depth).</a:t>
          </a:r>
        </a:p>
      </dsp:txBody>
      <dsp:txXfrm>
        <a:off x="5607361" y="2308"/>
        <a:ext cx="3039665" cy="1823799"/>
      </dsp:txXfrm>
    </dsp:sp>
    <dsp:sp modelId="{09AC38C1-6773-449D-8910-530F689BA052}">
      <dsp:nvSpPr>
        <dsp:cNvPr id="0" name=""/>
        <dsp:cNvSpPr/>
      </dsp:nvSpPr>
      <dsp:spPr>
        <a:xfrm>
          <a:off x="4906438" y="3391410"/>
          <a:ext cx="66852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8523" y="45720"/>
              </a:lnTo>
            </a:path>
          </a:pathLst>
        </a:custGeom>
        <a:noFill/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223221" y="3433634"/>
        <a:ext cx="34956" cy="6991"/>
      </dsp:txXfrm>
    </dsp:sp>
    <dsp:sp modelId="{5F1782D4-7930-413E-A462-86A9FD6B8E84}">
      <dsp:nvSpPr>
        <dsp:cNvPr id="0" name=""/>
        <dsp:cNvSpPr/>
      </dsp:nvSpPr>
      <dsp:spPr>
        <a:xfrm>
          <a:off x="1868572" y="2525230"/>
          <a:ext cx="3039665" cy="1823799"/>
        </a:xfrm>
        <a:prstGeom prst="rect">
          <a:avLst/>
        </a:prstGeom>
        <a:solidFill>
          <a:schemeClr val="accent2">
            <a:hueOff val="4295743"/>
            <a:satOff val="-12329"/>
            <a:lumOff val="-1973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946" tIns="156345" rIns="148946" bIns="15634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500" kern="1200"/>
            <a:t>Apply each compression technique to the dataset and measure compression ratio, image quality metrics, and computational time.</a:t>
          </a:r>
        </a:p>
      </dsp:txBody>
      <dsp:txXfrm>
        <a:off x="1868572" y="2525230"/>
        <a:ext cx="3039665" cy="1823799"/>
      </dsp:txXfrm>
    </dsp:sp>
    <dsp:sp modelId="{79B2581E-1AC9-4F4B-AA81-D1DCF2B76901}">
      <dsp:nvSpPr>
        <dsp:cNvPr id="0" name=""/>
        <dsp:cNvSpPr/>
      </dsp:nvSpPr>
      <dsp:spPr>
        <a:xfrm>
          <a:off x="5607361" y="2525230"/>
          <a:ext cx="3039665" cy="1823799"/>
        </a:xfrm>
        <a:prstGeom prst="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946" tIns="156345" rIns="148946" bIns="15634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500" kern="1200"/>
            <a:t>Analyze and compare the results to identify strengths and weaknesses of each technique.</a:t>
          </a:r>
        </a:p>
      </dsp:txBody>
      <dsp:txXfrm>
        <a:off x="5607361" y="2525230"/>
        <a:ext cx="3039665" cy="18237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421EF0-7327-476D-A5B9-F27B8C26F1B2}">
      <dsp:nvSpPr>
        <dsp:cNvPr id="0" name=""/>
        <dsp:cNvSpPr/>
      </dsp:nvSpPr>
      <dsp:spPr>
        <a:xfrm>
          <a:off x="1318300" y="1110052"/>
          <a:ext cx="1050533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A3F5C8-89D7-4F58-8DF8-118D9CB52688}">
      <dsp:nvSpPr>
        <dsp:cNvPr id="0" name=""/>
        <dsp:cNvSpPr/>
      </dsp:nvSpPr>
      <dsp:spPr>
        <a:xfrm>
          <a:off x="2431865" y="1021754"/>
          <a:ext cx="120811" cy="227084"/>
        </a:xfrm>
        <a:prstGeom prst="chevron">
          <a:avLst>
            <a:gd name="adj" fmla="val 9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1BFF2C-D411-4580-AA06-DA0CD5ACD4BB}">
      <dsp:nvSpPr>
        <dsp:cNvPr id="0" name=""/>
        <dsp:cNvSpPr/>
      </dsp:nvSpPr>
      <dsp:spPr>
        <a:xfrm>
          <a:off x="638845" y="561949"/>
          <a:ext cx="1096277" cy="109627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542" tIns="42542" rIns="42542" bIns="42542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200" kern="1200"/>
            <a:t>1</a:t>
          </a:r>
        </a:p>
      </dsp:txBody>
      <dsp:txXfrm>
        <a:off x="799391" y="722495"/>
        <a:ext cx="775185" cy="775185"/>
      </dsp:txXfrm>
    </dsp:sp>
    <dsp:sp modelId="{B1359393-8B32-4CFF-BD82-29E3E8C67414}">
      <dsp:nvSpPr>
        <dsp:cNvPr id="0" name=""/>
        <dsp:cNvSpPr/>
      </dsp:nvSpPr>
      <dsp:spPr>
        <a:xfrm>
          <a:off x="5134" y="1823824"/>
          <a:ext cx="23636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451" tIns="165100" rIns="186451" bIns="165100" numCol="1" spcCol="1270" anchor="t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>
              <a:hlinkClick xmlns:r="http://schemas.openxmlformats.org/officeDocument/2006/relationships" r:id="rId1"/>
            </a:rPr>
            <a:t>https://towardsdatascience.com/image-compression-using-k-means-clustering-aa0c91bb0eeb</a:t>
          </a:r>
          <a:endParaRPr lang="en-US" sz="1100" kern="1200"/>
        </a:p>
      </dsp:txBody>
      <dsp:txXfrm>
        <a:off x="5134" y="2216944"/>
        <a:ext cx="2363699" cy="1572480"/>
      </dsp:txXfrm>
    </dsp:sp>
    <dsp:sp modelId="{F46A1792-0966-441E-810B-7927EF9F97F0}">
      <dsp:nvSpPr>
        <dsp:cNvPr id="0" name=""/>
        <dsp:cNvSpPr/>
      </dsp:nvSpPr>
      <dsp:spPr>
        <a:xfrm>
          <a:off x="2631467" y="1110016"/>
          <a:ext cx="2363699" cy="7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AE10BC-3D57-4FA2-9A80-5BE7DB215487}">
      <dsp:nvSpPr>
        <dsp:cNvPr id="0" name=""/>
        <dsp:cNvSpPr/>
      </dsp:nvSpPr>
      <dsp:spPr>
        <a:xfrm>
          <a:off x="5058198" y="1021721"/>
          <a:ext cx="120811" cy="227130"/>
        </a:xfrm>
        <a:prstGeom prst="chevron">
          <a:avLst>
            <a:gd name="adj" fmla="val 9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019C71-892C-437F-BB5E-AB4F325A96BD}">
      <dsp:nvSpPr>
        <dsp:cNvPr id="0" name=""/>
        <dsp:cNvSpPr/>
      </dsp:nvSpPr>
      <dsp:spPr>
        <a:xfrm>
          <a:off x="3265178" y="561913"/>
          <a:ext cx="1096277" cy="109627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542" tIns="42542" rIns="42542" bIns="42542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200" kern="1200"/>
            <a:t>2</a:t>
          </a:r>
        </a:p>
      </dsp:txBody>
      <dsp:txXfrm>
        <a:off x="3425724" y="722459"/>
        <a:ext cx="775185" cy="775185"/>
      </dsp:txXfrm>
    </dsp:sp>
    <dsp:sp modelId="{659BA1A5-9741-47DB-AE91-BF93ABB10781}">
      <dsp:nvSpPr>
        <dsp:cNvPr id="0" name=""/>
        <dsp:cNvSpPr/>
      </dsp:nvSpPr>
      <dsp:spPr>
        <a:xfrm>
          <a:off x="2631467" y="1823785"/>
          <a:ext cx="23636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451" tIns="165100" rIns="186451" bIns="165100" numCol="1" spcCol="1270" anchor="t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>
              <a:hlinkClick xmlns:r="http://schemas.openxmlformats.org/officeDocument/2006/relationships" r:id="rId2"/>
            </a:rPr>
            <a:t>https://www.geeksforgeeks.org/image-compression-using-k-means-clustering/</a:t>
          </a:r>
          <a:endParaRPr lang="en-US" sz="1100" kern="1200"/>
        </a:p>
      </dsp:txBody>
      <dsp:txXfrm>
        <a:off x="2631467" y="2216905"/>
        <a:ext cx="2363699" cy="1572480"/>
      </dsp:txXfrm>
    </dsp:sp>
    <dsp:sp modelId="{A8CEE69A-B3C4-4B44-A46A-0F4E783CFCB5}">
      <dsp:nvSpPr>
        <dsp:cNvPr id="0" name=""/>
        <dsp:cNvSpPr/>
      </dsp:nvSpPr>
      <dsp:spPr>
        <a:xfrm>
          <a:off x="5257800" y="1110033"/>
          <a:ext cx="2363699" cy="7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E0F406-DF61-474C-BE5A-80AD835BE2B1}">
      <dsp:nvSpPr>
        <dsp:cNvPr id="0" name=""/>
        <dsp:cNvSpPr/>
      </dsp:nvSpPr>
      <dsp:spPr>
        <a:xfrm>
          <a:off x="7684531" y="1021735"/>
          <a:ext cx="120811" cy="227143"/>
        </a:xfrm>
        <a:prstGeom prst="chevron">
          <a:avLst>
            <a:gd name="adj" fmla="val 9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6D6729-D8BA-4D8A-9E38-0DEB85A846AB}">
      <dsp:nvSpPr>
        <dsp:cNvPr id="0" name=""/>
        <dsp:cNvSpPr/>
      </dsp:nvSpPr>
      <dsp:spPr>
        <a:xfrm>
          <a:off x="5891511" y="561930"/>
          <a:ext cx="1096277" cy="1096277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542" tIns="42542" rIns="42542" bIns="42542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200" kern="1200"/>
            <a:t>3</a:t>
          </a:r>
        </a:p>
      </dsp:txBody>
      <dsp:txXfrm>
        <a:off x="6052057" y="722476"/>
        <a:ext cx="775185" cy="775185"/>
      </dsp:txXfrm>
    </dsp:sp>
    <dsp:sp modelId="{7B74C23F-2DA5-4D81-89C9-E716D8AC21A6}">
      <dsp:nvSpPr>
        <dsp:cNvPr id="0" name=""/>
        <dsp:cNvSpPr/>
      </dsp:nvSpPr>
      <dsp:spPr>
        <a:xfrm>
          <a:off x="5257800" y="1823824"/>
          <a:ext cx="23636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451" tIns="165100" rIns="186451" bIns="165100" numCol="1" spcCol="1270" anchor="t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hlinkClick xmlns:r="http://schemas.openxmlformats.org/officeDocument/2006/relationships" r:id="rId3"/>
            </a:rPr>
            <a:t>https://github.com/ashmeet13/LZW-Image-Compression</a:t>
          </a:r>
          <a:endParaRPr lang="en-US" sz="1100" kern="1200" dirty="0"/>
        </a:p>
      </dsp:txBody>
      <dsp:txXfrm>
        <a:off x="5257800" y="2216944"/>
        <a:ext cx="2363699" cy="1572480"/>
      </dsp:txXfrm>
    </dsp:sp>
    <dsp:sp modelId="{DA4CA5A2-99D6-42AF-A699-0039478D8F17}">
      <dsp:nvSpPr>
        <dsp:cNvPr id="0" name=""/>
        <dsp:cNvSpPr/>
      </dsp:nvSpPr>
      <dsp:spPr>
        <a:xfrm>
          <a:off x="7884132" y="1110033"/>
          <a:ext cx="1181849" cy="7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08218C-5BAC-482E-970F-F8E25CFFF6D4}">
      <dsp:nvSpPr>
        <dsp:cNvPr id="0" name=""/>
        <dsp:cNvSpPr/>
      </dsp:nvSpPr>
      <dsp:spPr>
        <a:xfrm>
          <a:off x="8517843" y="561930"/>
          <a:ext cx="1096277" cy="109627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542" tIns="42542" rIns="42542" bIns="42542" numCol="1" spcCol="1270" anchor="ctr" anchorCtr="0">
          <a:noAutofit/>
        </a:bodyPr>
        <a:lstStyle/>
        <a:p>
          <a:pPr lvl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200" kern="1200" dirty="0" smtClean="0"/>
            <a:t>4</a:t>
          </a:r>
          <a:endParaRPr lang="en-US" sz="5200" kern="1200" dirty="0"/>
        </a:p>
      </dsp:txBody>
      <dsp:txXfrm>
        <a:off x="8678389" y="722476"/>
        <a:ext cx="775185" cy="775185"/>
      </dsp:txXfrm>
    </dsp:sp>
    <dsp:sp modelId="{536BB0FB-E3C7-4FAA-9AA5-C72802FFAFDB}">
      <dsp:nvSpPr>
        <dsp:cNvPr id="0" name=""/>
        <dsp:cNvSpPr/>
      </dsp:nvSpPr>
      <dsp:spPr>
        <a:xfrm>
          <a:off x="7884132" y="1823824"/>
          <a:ext cx="236369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451" tIns="165100" rIns="186451" bIns="165100" numCol="1" spcCol="1270" anchor="t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>
              <a:hlinkClick xmlns:r="http://schemas.openxmlformats.org/officeDocument/2006/relationships" r:id="rId4"/>
            </a:rPr>
            <a:t>https://www.kaggle.com/code/mirzarahim/introduction-to-pca-image-compression-example</a:t>
          </a:r>
          <a:endParaRPr lang="en-US" sz="1100" kern="1200" dirty="0"/>
        </a:p>
      </dsp:txBody>
      <dsp:txXfrm>
        <a:off x="7884132" y="2216944"/>
        <a:ext cx="2363699" cy="1572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589DFE-D684-4A86-BF03-1AC7C9B86A79}" type="datetimeFigureOut">
              <a:t>3/22/2024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7056BE-37F2-4E21-B7EC-D9012C42615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826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Image compression is a type of data compression that reduces the file size of digital images.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7056BE-37F2-4E21-B7EC-D9012C42615F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508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 descr="Eye Chart Test">
            <a:extLst>
              <a:ext uri="{FF2B5EF4-FFF2-40B4-BE49-F238E27FC236}">
                <a16:creationId xmlns:a16="http://schemas.microsoft.com/office/drawing/2014/main" id="{A8BD661F-B990-02C5-1335-22D5BBB947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37500" b="3750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Comparative Analysis of Image Compression Techniques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Atharva Chavan I014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Avnish Chitrigi I015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Ayush Kadam I016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bg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34538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23905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23905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EBE3FA-4CF1-E2EA-AC47-10B3B3A49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2409" y="895483"/>
            <a:ext cx="5786232" cy="3011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1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3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628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7A19B4-4EA9-BCBC-36E7-AB50D7F53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 b="1">
                <a:ln w="22225">
                  <a:solidFill>
                    <a:srgbClr val="FFFFFF"/>
                  </a:solidFill>
                </a:ln>
                <a:solidFill>
                  <a:schemeClr val="bg1"/>
                </a:solidFill>
              </a:rPr>
              <a:t>Introduction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FC3A6-AF84-69ED-AFA1-FD9523077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6" y="1711636"/>
            <a:ext cx="6449178" cy="364771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800100" lvl="1" indent="-342900"/>
            <a:r>
              <a:rPr lang="en-US" sz="2000" b="1" dirty="0">
                <a:solidFill>
                  <a:schemeClr val="bg1"/>
                </a:solidFill>
              </a:rPr>
              <a:t>What are Image Compression Techniques?</a:t>
            </a:r>
          </a:p>
          <a:p>
            <a:pPr marL="1257300" lvl="2">
              <a:buFont typeface="Wingdings" panose="020B0604020202020204" pitchFamily="34" charset="0"/>
              <a:buChar char="§"/>
            </a:pPr>
            <a:r>
              <a:rPr lang="en-US" dirty="0">
                <a:solidFill>
                  <a:schemeClr val="bg1"/>
                </a:solidFill>
              </a:rPr>
              <a:t>Used to reduce the size of an image.</a:t>
            </a:r>
          </a:p>
          <a:p>
            <a:pPr marL="1257300" lvl="2">
              <a:buFont typeface="Wingdings" panose="020B0604020202020204" pitchFamily="34" charset="0"/>
              <a:buChar char="§"/>
            </a:pPr>
            <a:r>
              <a:rPr lang="en-US" dirty="0">
                <a:solidFill>
                  <a:schemeClr val="bg1"/>
                </a:solidFill>
              </a:rPr>
              <a:t>Help store images in a limited amount of drive space.</a:t>
            </a:r>
          </a:p>
          <a:p>
            <a:pPr marL="800100" lvl="1" indent="-342900"/>
            <a:endParaRPr lang="en-US" sz="2000" dirty="0">
              <a:solidFill>
                <a:schemeClr val="bg1"/>
              </a:solidFill>
            </a:endParaRPr>
          </a:p>
          <a:p>
            <a:pPr marL="800100" lvl="1" indent="-342900"/>
            <a:r>
              <a:rPr lang="en-US" sz="2000" b="1" dirty="0">
                <a:solidFill>
                  <a:schemeClr val="bg1"/>
                </a:solidFill>
                <a:latin typeface="Arial"/>
                <a:cs typeface="Arial"/>
              </a:rPr>
              <a:t>2 types:</a:t>
            </a:r>
          </a:p>
          <a:p>
            <a:pPr marL="1257300" lvl="2">
              <a:buFont typeface="Wingdings,Sans-Serif" panose="020B0604020202020204" pitchFamily="34" charset="0"/>
              <a:buChar char="§"/>
            </a:pPr>
            <a:r>
              <a:rPr lang="en-US" i="1" dirty="0">
                <a:solidFill>
                  <a:schemeClr val="bg1"/>
                </a:solidFill>
                <a:latin typeface="Arial"/>
                <a:cs typeface="Arial"/>
              </a:rPr>
              <a:t>Lossy</a:t>
            </a:r>
          </a:p>
          <a:p>
            <a:pPr marL="1714500" lvl="3">
              <a:buFont typeface="Wingdings,Sans-Serif" panose="020B0604020202020204" pitchFamily="34" charset="0"/>
              <a:buChar char="§"/>
            </a:pPr>
            <a:r>
              <a:rPr lang="en-US" sz="2000" dirty="0">
                <a:solidFill>
                  <a:schemeClr val="bg1"/>
                </a:solidFill>
                <a:latin typeface="Arial"/>
                <a:cs typeface="Arial"/>
              </a:rPr>
              <a:t>Principal Component Analysis (PCA), </a:t>
            </a:r>
          </a:p>
          <a:p>
            <a:pPr marL="1714500" lvl="3">
              <a:buFont typeface="Wingdings,Sans-Serif" panose="020B0604020202020204" pitchFamily="34" charset="0"/>
              <a:buChar char="§"/>
            </a:pPr>
            <a:r>
              <a:rPr lang="en-US" sz="2000" dirty="0">
                <a:solidFill>
                  <a:schemeClr val="bg1"/>
                </a:solidFill>
                <a:latin typeface="Arial"/>
                <a:cs typeface="Arial"/>
              </a:rPr>
              <a:t>k-means Clustering</a:t>
            </a:r>
          </a:p>
          <a:p>
            <a:pPr marL="1257300" lvl="2">
              <a:buFont typeface="Wingdings,Sans-Serif" panose="020B0604020202020204" pitchFamily="34" charset="0"/>
              <a:buChar char="§"/>
            </a:pPr>
            <a:r>
              <a:rPr lang="en-US" i="1" dirty="0">
                <a:solidFill>
                  <a:schemeClr val="bg1"/>
                </a:solidFill>
                <a:latin typeface="Arial"/>
                <a:cs typeface="Arial"/>
              </a:rPr>
              <a:t>Lossless</a:t>
            </a:r>
          </a:p>
          <a:p>
            <a:pPr marL="1371600" lvl="2" indent="-342900">
              <a:buFont typeface="Wingdings" panose="05000000000000000000" pitchFamily="2" charset="2"/>
              <a:buChar char="§"/>
            </a:pPr>
            <a:r>
              <a:rPr lang="en-US" i="1" dirty="0">
                <a:solidFill>
                  <a:schemeClr val="bg1"/>
                </a:solidFill>
                <a:latin typeface="Arial"/>
                <a:cs typeface="Arial"/>
              </a:rPr>
              <a:t>LZW (Lempel–Ziv–Welch)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mputer on a table&#10;&#10;Description automatically generated">
            <a:extLst>
              <a:ext uri="{FF2B5EF4-FFF2-40B4-BE49-F238E27FC236}">
                <a16:creationId xmlns:a16="http://schemas.microsoft.com/office/drawing/2014/main" id="{DEE472F6-555D-F930-4F68-A3D20208E8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47" b="7547"/>
          <a:stretch/>
        </p:blipFill>
        <p:spPr>
          <a:xfrm>
            <a:off x="6525453" y="1835278"/>
            <a:ext cx="5666547" cy="3187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357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52229B4-7BB8-EE34-A59A-427BCDEBDC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765147"/>
              </p:ext>
            </p:extLst>
          </p:nvPr>
        </p:nvGraphicFramePr>
        <p:xfrm>
          <a:off x="1203960" y="1984586"/>
          <a:ext cx="9784080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6020">
                  <a:extLst>
                    <a:ext uri="{9D8B030D-6E8A-4147-A177-3AD203B41FA5}">
                      <a16:colId xmlns:a16="http://schemas.microsoft.com/office/drawing/2014/main" val="3183173626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1644580528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3176616820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3012601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Paper Link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Paper name Details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Methodology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Takeaway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773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noProof="0" dirty="0">
                          <a:latin typeface="+mn-lt"/>
                        </a:rPr>
                        <a:t>https://www.researchgate.net/publication/353819835_Lossy_Image_Compression_Using_Hybrid_Deep_Learning_Autoencoder_Based_On_k-_mean_Clustering </a:t>
                      </a:r>
                      <a:endParaRPr lang="en-US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Lossy Image Compression Using </a:t>
                      </a:r>
                      <a:r>
                        <a:rPr kumimoji="0" lang="en-US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Hybrid_Deep</a:t>
                      </a: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Learning Autoencoder Based On k- mean Clustering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Autoencoder: An autoencoder, specifically a Convolutional </a:t>
                      </a:r>
                      <a:r>
                        <a:rPr kumimoji="0" 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AutoEncoder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(CAE), is used for image compression.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K-mean Clustering: The K-mean algorithm is applied to perform color clustering and compress the images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Experimental Evaluation: The proposed method is evaluated using the Kodak and CLIC datasets.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These methods outperforms traditional compression methods in terms of speed and quality measures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K-mean clustering algorithm has a significant impact on the image quality and compression ratio of the CAE.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Proposes method for lossy image compression, especially in achieving high compression bit rates and low MSE rates compared to traditional methods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5195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E125D82-440D-A73E-3F42-668F2CA781C5}"/>
              </a:ext>
            </a:extLst>
          </p:cNvPr>
          <p:cNvSpPr txBox="1"/>
          <p:nvPr/>
        </p:nvSpPr>
        <p:spPr>
          <a:xfrm>
            <a:off x="518160" y="328043"/>
            <a:ext cx="336296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LITERATURE REVIEW</a:t>
            </a:r>
          </a:p>
          <a:p>
            <a:endParaRPr lang="en-IN" sz="2000" b="1" dirty="0"/>
          </a:p>
          <a:p>
            <a:endParaRPr lang="en-IN" b="1" dirty="0"/>
          </a:p>
          <a:p>
            <a:r>
              <a:rPr lang="en-IN" b="1" dirty="0"/>
              <a:t>1. K-MEANS CLUSTERING </a:t>
            </a:r>
          </a:p>
        </p:txBody>
      </p:sp>
    </p:spTree>
    <p:extLst>
      <p:ext uri="{BB962C8B-B14F-4D97-AF65-F5344CB8AC3E}">
        <p14:creationId xmlns:p14="http://schemas.microsoft.com/office/powerpoint/2010/main" val="1468924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01253DF-0912-2878-89CA-6B37A7DEAC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6547242"/>
              </p:ext>
            </p:extLst>
          </p:nvPr>
        </p:nvGraphicFramePr>
        <p:xfrm>
          <a:off x="1412240" y="1461346"/>
          <a:ext cx="9367520" cy="490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2222">
                  <a:extLst>
                    <a:ext uri="{9D8B030D-6E8A-4147-A177-3AD203B41FA5}">
                      <a16:colId xmlns:a16="http://schemas.microsoft.com/office/drawing/2014/main" val="3958703390"/>
                    </a:ext>
                  </a:extLst>
                </a:gridCol>
                <a:gridCol w="1791538">
                  <a:extLst>
                    <a:ext uri="{9D8B030D-6E8A-4147-A177-3AD203B41FA5}">
                      <a16:colId xmlns:a16="http://schemas.microsoft.com/office/drawing/2014/main" val="950422684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3208687653"/>
                    </a:ext>
                  </a:extLst>
                </a:gridCol>
                <a:gridCol w="2341880">
                  <a:extLst>
                    <a:ext uri="{9D8B030D-6E8A-4147-A177-3AD203B41FA5}">
                      <a16:colId xmlns:a16="http://schemas.microsoft.com/office/drawing/2014/main" val="254661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Paper Link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Paper name Details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Methodology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Takeaway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157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https://www.researchgate.net/publication/329025432_Image_Compression_Using_Principle_Component_Analysis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Image Compression Using Principal Component Analysis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The paper evaluates the quality performance of the reconstructed image using metrics such as PSNR, compression ratio (CR), mean squared error (MSE), and other error parameters.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The proposed system consists of steps including RGB to gray scale conversion, down-sampling, PCA process, lossy compression, and performance criteria evaluation.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The number of PCA components affects the quality performance of the reconstructed image, as measured by PSNR, CR, MSE, and other error parameters.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The experimental results show the relationship between the number of eigenvectors and eigenvalues, reconstructed images with different principal components, and the performance qualities of the reconstructed image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2584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BFE3EDB-A62D-E12B-B626-7B7410187E47}"/>
              </a:ext>
            </a:extLst>
          </p:cNvPr>
          <p:cNvSpPr txBox="1"/>
          <p:nvPr/>
        </p:nvSpPr>
        <p:spPr>
          <a:xfrm>
            <a:off x="1127760" y="738600"/>
            <a:ext cx="6644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2. Principal Component Analysis</a:t>
            </a:r>
          </a:p>
        </p:txBody>
      </p:sp>
    </p:spTree>
    <p:extLst>
      <p:ext uri="{BB962C8B-B14F-4D97-AF65-F5344CB8AC3E}">
        <p14:creationId xmlns:p14="http://schemas.microsoft.com/office/powerpoint/2010/main" val="4208571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5F543BD-EC8D-DA8B-16A0-2AF984FFDD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8165439"/>
              </p:ext>
            </p:extLst>
          </p:nvPr>
        </p:nvGraphicFramePr>
        <p:xfrm>
          <a:off x="742708" y="823354"/>
          <a:ext cx="10706584" cy="58552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6646">
                  <a:extLst>
                    <a:ext uri="{9D8B030D-6E8A-4147-A177-3AD203B41FA5}">
                      <a16:colId xmlns:a16="http://schemas.microsoft.com/office/drawing/2014/main" val="51740962"/>
                    </a:ext>
                  </a:extLst>
                </a:gridCol>
                <a:gridCol w="2676646">
                  <a:extLst>
                    <a:ext uri="{9D8B030D-6E8A-4147-A177-3AD203B41FA5}">
                      <a16:colId xmlns:a16="http://schemas.microsoft.com/office/drawing/2014/main" val="171646815"/>
                    </a:ext>
                  </a:extLst>
                </a:gridCol>
                <a:gridCol w="2676646">
                  <a:extLst>
                    <a:ext uri="{9D8B030D-6E8A-4147-A177-3AD203B41FA5}">
                      <a16:colId xmlns:a16="http://schemas.microsoft.com/office/drawing/2014/main" val="1789315004"/>
                    </a:ext>
                  </a:extLst>
                </a:gridCol>
                <a:gridCol w="2676646">
                  <a:extLst>
                    <a:ext uri="{9D8B030D-6E8A-4147-A177-3AD203B41FA5}">
                      <a16:colId xmlns:a16="http://schemas.microsoft.com/office/drawing/2014/main" val="192564184"/>
                    </a:ext>
                  </a:extLst>
                </a:gridCol>
              </a:tblGrid>
              <a:tr h="7110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Paper Link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Paper name Details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Methodology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Takeaway</a:t>
                      </a:r>
                    </a:p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2173919"/>
                  </a:ext>
                </a:extLst>
              </a:tr>
              <a:tr h="5144143">
                <a:tc>
                  <a:txBody>
                    <a:bodyPr/>
                    <a:lstStyle/>
                    <a:p>
                      <a:r>
                        <a:rPr lang="en-IN" dirty="0"/>
                        <a:t>https://ieeexplore-ieee-org.svkm.mapmyaccess.com/document/10360827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Dynamic and Parallel Two-Stage Lossless Data Compression Method for Smart Grid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Utilized the LZW algorithm for data compression in smart grids. 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Introduced a two-stage compression method enhancing LZW with parallel search and dynamic variable-length coding. 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Aimed at reducing data congestion in smart grids, the research improved communication and storage efficiency. The algorithm attained a superior (CR), maintaining data integrity for similar information data.</a:t>
                      </a:r>
                      <a:endParaRPr lang="en-IN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</a:t>
                      </a:r>
                      <a:r>
                        <a:rPr lang="en-US" sz="1400" dirty="0"/>
                        <a:t>The paper introduced a Dynamic and Parallel Two-Stage Lossless Data Compression Method for Smart Grids, enhancing LZW with parallel search and dynamic coding.</a:t>
                      </a:r>
                    </a:p>
                    <a:p>
                      <a:endParaRPr lang="en-US" sz="1400" dirty="0"/>
                    </a:p>
                    <a:p>
                      <a:r>
                        <a:rPr lang="en-US" sz="1400" dirty="0"/>
                        <a:t>- It aimed to optimize data compression in smart grids, improving communication and storage efficiency.</a:t>
                      </a:r>
                    </a:p>
                    <a:p>
                      <a:endParaRPr lang="en-US" sz="1400" dirty="0"/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1400" dirty="0"/>
                        <a:t>-Simulation experiments showed the algorithm outperformed traditional methods like  Huffman.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US" sz="1400" dirty="0"/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1400" dirty="0"/>
                        <a:t>- The study emphasized the significance of selecting optimal dictionary parameters for efficient smart grid data compression.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114582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9309487-8750-77DD-D6C2-A1FA39959DC8}"/>
              </a:ext>
            </a:extLst>
          </p:cNvPr>
          <p:cNvSpPr txBox="1"/>
          <p:nvPr/>
        </p:nvSpPr>
        <p:spPr>
          <a:xfrm>
            <a:off x="947651" y="232756"/>
            <a:ext cx="3050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3. </a:t>
            </a:r>
            <a:r>
              <a:rPr lang="en-IN" b="1" i="0" dirty="0">
                <a:effectLst/>
                <a:latin typeface="Söhne"/>
              </a:rPr>
              <a:t>Lempel-Ziv-Welch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576263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Digital financial graph">
            <a:extLst>
              <a:ext uri="{FF2B5EF4-FFF2-40B4-BE49-F238E27FC236}">
                <a16:creationId xmlns:a16="http://schemas.microsoft.com/office/drawing/2014/main" id="{0BECDFE5-A57C-DC18-559C-C83BB27C4F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510DF5-5CF9-06D8-D83C-5E54D1918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10E5D-B559-EC2A-54DF-CE1B43A5A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>
                <a:ea typeface="+mn-lt"/>
                <a:cs typeface="+mn-lt"/>
              </a:rPr>
              <a:t>As there is a wide range of image compression techniques available, it's challenging to determine which method is most suitable for a particular application. Therefore, there is a need for a comprehensive comparative analysis of different image compression techniques to evaluate their performance in terms of compression ratio, image quality, computational complexity, and suitability for various applications.</a:t>
            </a:r>
            <a:endParaRPr lang="en-US" sz="2600"/>
          </a:p>
        </p:txBody>
      </p:sp>
    </p:spTree>
    <p:extLst>
      <p:ext uri="{BB962C8B-B14F-4D97-AF65-F5344CB8AC3E}">
        <p14:creationId xmlns:p14="http://schemas.microsoft.com/office/powerpoint/2010/main" val="1024886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A35F846-1C15-ADE5-0877-BE86007F5A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4885" r="-2" b="1071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CB3D9C-4C2E-B782-BD59-A1E115998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Methodology (Steps)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2850618-8151-6689-A905-6CB574B80B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93150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96800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98DD8FCE-191A-0D95-0D30-3719850600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2" b="1560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A0D416-C8B2-CA7F-B747-751AF9AC6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18138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4437C-2E97-AA08-55CF-958C2B7AD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3068320"/>
            <a:ext cx="9144000" cy="2409767"/>
          </a:xfrm>
        </p:spPr>
        <p:txBody>
          <a:bodyPr vert="horz" lIns="91440" tIns="45720" rIns="91440" bIns="45720" rtlCol="0">
            <a:normAutofit fontScale="55000" lnSpcReduction="20000"/>
          </a:bodyPr>
          <a:lstStyle/>
          <a:p>
            <a:pPr algn="ctr"/>
            <a:r>
              <a:rPr lang="en-US" sz="2400" dirty="0"/>
              <a:t>Our comparative analysis of image compression techniques highlights the diverse range of options available, each with its own set of advantages and trade-offs.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PCA offers significant compression ratios but may compromise image quality, making it suitable for applications prioritizing storage efficiency over fidelity.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K-means clustering demonstrates promising results in balancing compression ratio and image quality, catering to applications where both are crucial. 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 </a:t>
            </a:r>
          </a:p>
          <a:p>
            <a:pPr algn="ctr"/>
            <a:r>
              <a:rPr lang="en-US" sz="2400" dirty="0">
                <a:solidFill>
                  <a:srgbClr val="FFFFFF"/>
                </a:solidFill>
              </a:rPr>
              <a:t>LZW Significantly helps you to reduce the size of the original image and this can be beneficial for effective memory management </a:t>
            </a:r>
          </a:p>
        </p:txBody>
      </p:sp>
    </p:spTree>
    <p:extLst>
      <p:ext uri="{BB962C8B-B14F-4D97-AF65-F5344CB8AC3E}">
        <p14:creationId xmlns:p14="http://schemas.microsoft.com/office/powerpoint/2010/main" val="1753219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5A4C1A-C914-7B27-F114-A97F6D0EB2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3641" r="-2" b="38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47D61C-3219-D00A-C0DD-64C9BEACD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References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193419-5E01-D168-1E61-BBC209CE30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45194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11098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701</Words>
  <Application>Microsoft Office PowerPoint</Application>
  <PresentationFormat>Widescreen</PresentationFormat>
  <Paragraphs>92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Söhne</vt:lpstr>
      <vt:lpstr>Wingdings</vt:lpstr>
      <vt:lpstr>Wingdings,Sans-Serif</vt:lpstr>
      <vt:lpstr>office theme</vt:lpstr>
      <vt:lpstr>Comparative Analysis of Image Compression Techniques</vt:lpstr>
      <vt:lpstr>Introduction</vt:lpstr>
      <vt:lpstr>PowerPoint Presentation</vt:lpstr>
      <vt:lpstr>PowerPoint Presentation</vt:lpstr>
      <vt:lpstr>PowerPoint Presentation</vt:lpstr>
      <vt:lpstr>Problem Statement</vt:lpstr>
      <vt:lpstr>Methodology (Steps)</vt:lpstr>
      <vt:lpstr>Conclusion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AyushVaidehi</dc:creator>
  <cp:lastModifiedBy>Mpstme Student</cp:lastModifiedBy>
  <cp:revision>5</cp:revision>
  <dcterms:created xsi:type="dcterms:W3CDTF">2024-02-11T13:41:11Z</dcterms:created>
  <dcterms:modified xsi:type="dcterms:W3CDTF">2024-03-22T07:04:43Z</dcterms:modified>
</cp:coreProperties>
</file>